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3" r:id="rId6"/>
    <p:sldId id="275" r:id="rId7"/>
    <p:sldId id="268" r:id="rId8"/>
    <p:sldId id="276" r:id="rId9"/>
    <p:sldId id="267" r:id="rId10"/>
    <p:sldId id="266" r:id="rId11"/>
    <p:sldId id="274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AE1"/>
    <a:srgbClr val="8AC6ED"/>
    <a:srgbClr val="147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32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F018-84F5-40EA-9B01-6C192A720000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4132-7ECF-45E3-A942-43F759696D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0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EB2998-C049-46E7-A126-311957B39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5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8F978A2-22C6-4C50-90A9-00C7EEBC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2708891"/>
            <a:ext cx="8061081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147AB1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894E447-7E28-54F8-EA73-E5B6C9497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906" y="5404790"/>
            <a:ext cx="8167550" cy="12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6C93C54-0D05-40A5-BA83-8348A905B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38" y="-117875"/>
            <a:ext cx="12388638" cy="697587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56D2BC8-930C-43EE-9CED-B7A5D017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36" y="1374168"/>
            <a:ext cx="5079023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gráfico 10">
            <a:extLst>
              <a:ext uri="{FF2B5EF4-FFF2-40B4-BE49-F238E27FC236}">
                <a16:creationId xmlns:a16="http://schemas.microsoft.com/office/drawing/2014/main" id="{F9216C58-717B-47A1-9A03-5904FEF8237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62957" y="1259803"/>
            <a:ext cx="4729162" cy="4554538"/>
          </a:xfr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CO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4C7D4FD-78FE-4013-A7FA-CBE801FC4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4081" y="2699731"/>
            <a:ext cx="5078413" cy="1986569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75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rgbClr val="147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6D935FF4-2F0A-48B5-8441-97BEAE23B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448800" cy="6893386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2432FDE3-BF49-4D9D-AEC3-99EDF68D3C59}"/>
              </a:ext>
            </a:extLst>
          </p:cNvPr>
          <p:cNvSpPr/>
          <p:nvPr userDrawn="1"/>
        </p:nvSpPr>
        <p:spPr>
          <a:xfrm>
            <a:off x="6948521" y="932093"/>
            <a:ext cx="4811357" cy="481135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8993E01-F5CD-4AF8-BA43-4633EEA608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2035" y="5885098"/>
            <a:ext cx="3429965" cy="790445"/>
          </a:xfrm>
          <a:prstGeom prst="rect">
            <a:avLst/>
          </a:prstGeom>
        </p:spPr>
      </p:pic>
      <p:sp>
        <p:nvSpPr>
          <p:cNvPr id="16" name="Título 15">
            <a:extLst>
              <a:ext uri="{FF2B5EF4-FFF2-40B4-BE49-F238E27FC236}">
                <a16:creationId xmlns:a16="http://schemas.microsoft.com/office/drawing/2014/main" id="{D049257C-FD58-4DB8-9AC7-2FA51330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88" y="1522591"/>
            <a:ext cx="5262311" cy="132556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D08D875-D73F-4842-8237-584D271AE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3058985"/>
            <a:ext cx="5332411" cy="259186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Omnes" panose="02000506040000020004" pitchFamily="2" charset="0"/>
              </a:defRPr>
            </a:lvl1pPr>
            <a:lvl2pPr>
              <a:defRPr sz="2400">
                <a:solidFill>
                  <a:srgbClr val="002060"/>
                </a:solidFill>
                <a:latin typeface="Omnes" panose="02000506040000020004" pitchFamily="2" charset="0"/>
              </a:defRPr>
            </a:lvl2pPr>
            <a:lvl3pPr>
              <a:defRPr sz="2000">
                <a:solidFill>
                  <a:srgbClr val="002060"/>
                </a:solidFill>
                <a:latin typeface="Omnes" panose="02000506040000020004" pitchFamily="2" charset="0"/>
              </a:defRPr>
            </a:lvl3pPr>
            <a:lvl4pPr>
              <a:defRPr sz="1800">
                <a:solidFill>
                  <a:srgbClr val="002060"/>
                </a:solidFill>
                <a:latin typeface="Omnes" panose="02000506040000020004" pitchFamily="2" charset="0"/>
              </a:defRPr>
            </a:lvl4pPr>
            <a:lvl5pPr>
              <a:defRPr sz="1800">
                <a:solidFill>
                  <a:srgbClr val="002060"/>
                </a:solidFill>
                <a:latin typeface="Omnes" panose="02000506040000020004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22" name="Marcador de contenido 21">
            <a:extLst>
              <a:ext uri="{FF2B5EF4-FFF2-40B4-BE49-F238E27FC236}">
                <a16:creationId xmlns:a16="http://schemas.microsoft.com/office/drawing/2014/main" id="{AAB96BB8-3558-4A25-90AD-A704C6982F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0634" y="1799122"/>
            <a:ext cx="3507129" cy="33235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1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4607B6-80BC-44F0-AB1B-22995BC25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-1"/>
            <a:ext cx="12285965" cy="691806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945758C0-754E-4434-8848-7EF083BF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0" y="2793673"/>
            <a:ext cx="4017791" cy="1325563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002060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BE0058-5521-4DB6-B790-9B81AF420B78}"/>
              </a:ext>
            </a:extLst>
          </p:cNvPr>
          <p:cNvSpPr/>
          <p:nvPr userDrawn="1"/>
        </p:nvSpPr>
        <p:spPr>
          <a:xfrm>
            <a:off x="5305764" y="1892175"/>
            <a:ext cx="53824" cy="3063202"/>
          </a:xfrm>
          <a:prstGeom prst="rect">
            <a:avLst/>
          </a:prstGeom>
          <a:solidFill>
            <a:srgbClr val="8A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53F0ABE-0EA9-4B0A-9650-DA08F98BB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3682" y="1957534"/>
            <a:ext cx="5480501" cy="299784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923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rgbClr val="6FB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7C2D586-DAB9-41D0-89E4-240D5E9AB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17002"/>
            <a:ext cx="12192001" cy="1499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F8ECB4F-4DEB-4642-8E98-CD37335472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7755" y="-1261469"/>
            <a:ext cx="4687830" cy="2833688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5E7D753B-332B-4FC4-9403-2DC51AF4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19" y="1572219"/>
            <a:ext cx="5074921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CB45071-DBA3-49FF-8516-CF3E6DBC9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603" y="3144928"/>
            <a:ext cx="5075237" cy="2438400"/>
          </a:xfrm>
        </p:spPr>
        <p:txBody>
          <a:bodyPr/>
          <a:lstStyle>
            <a:lvl1pPr>
              <a:defRPr>
                <a:latin typeface="Omnes" panose="02000506040000020004" pitchFamily="2" charset="0"/>
              </a:defRPr>
            </a:lvl1pPr>
            <a:lvl2pPr>
              <a:defRPr>
                <a:latin typeface="Omnes" panose="02000506040000020004" pitchFamily="2" charset="0"/>
              </a:defRPr>
            </a:lvl2pPr>
            <a:lvl3pPr>
              <a:defRPr>
                <a:latin typeface="Omnes" panose="02000506040000020004" pitchFamily="2" charset="0"/>
              </a:defRPr>
            </a:lvl3pPr>
            <a:lvl4pPr>
              <a:defRPr>
                <a:latin typeface="Omnes" panose="02000506040000020004" pitchFamily="2" charset="0"/>
              </a:defRPr>
            </a:lvl4pPr>
            <a:lvl5pPr>
              <a:defRPr>
                <a:latin typeface="Omnes" panose="02000506040000020004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4EDECAFA-F298-4240-BE4A-3757F23BFB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731" y="1265555"/>
            <a:ext cx="4687888" cy="46482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63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D31FEB3-D421-4CF8-95F4-982F27349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5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8FCAEBAA-5A83-4B31-B3DE-89545ACFC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6495" y="2133600"/>
            <a:ext cx="3902603" cy="428625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E844CE-5B37-4C33-A1AD-10AD0B10C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5354" y="4388485"/>
            <a:ext cx="2346326" cy="595313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pPr lvl="0"/>
            <a:r>
              <a:rPr lang="es-ES" dirty="0"/>
              <a:t>GRACIAS</a:t>
            </a:r>
            <a:endParaRPr lang="es-CO" dirty="0"/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806FBA8E-0000-4249-8C1F-C6BC7AB6AE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1759" y="4909584"/>
            <a:ext cx="3640561" cy="5953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Omnes Semibold" pitchFamily="2" charset="0"/>
              </a:defRPr>
            </a:lvl1pPr>
          </a:lstStyle>
          <a:p>
            <a:pPr lvl="0"/>
            <a:r>
              <a:rPr lang="es-ES" dirty="0"/>
              <a:t>Por su atención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059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48FB88-AED3-478C-BFEF-E37EDB62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840A1C-E144-4C6D-B6D9-E88AFC98D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A9421-6EC9-44C2-A54B-E2F554378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D07D-3BBC-466C-85A8-4A5C8C0D8846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C1128-61BD-4805-BBFA-1DF8DF33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45157A-0EF1-49F8-86E6-0C8B9FFCE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0EA3-3B24-410C-98CF-E66BBF433B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590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E4114-5724-4985-A900-98550823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A70684-2301-4026-994E-BC212B96EB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0A1015-C4AF-45B4-BAFD-872C3EF2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9" y="0"/>
            <a:ext cx="1221045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9F1330-22D0-4BAA-858C-FE3923D775B7}"/>
              </a:ext>
            </a:extLst>
          </p:cNvPr>
          <p:cNvSpPr txBox="1"/>
          <p:nvPr/>
        </p:nvSpPr>
        <p:spPr>
          <a:xfrm>
            <a:off x="431800" y="1870967"/>
            <a:ext cx="889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CARTOGRAFIA SOCIAL Y PLAN DE TRABAJO</a:t>
            </a:r>
          </a:p>
          <a:p>
            <a:pPr algn="ctr"/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5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2213811" y="3000636"/>
            <a:ext cx="830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4000" b="1" dirty="0"/>
              <a:t>CONCLUSIONES Y COMPROMISOS</a:t>
            </a:r>
          </a:p>
        </p:txBody>
      </p:sp>
    </p:spTree>
    <p:extLst>
      <p:ext uri="{BB962C8B-B14F-4D97-AF65-F5344CB8AC3E}">
        <p14:creationId xmlns:p14="http://schemas.microsoft.com/office/powerpoint/2010/main" val="5363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E4114-5724-4985-A900-98550823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A70684-2301-4026-994E-BC212B96EB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0A1015-C4AF-45B4-BAFD-872C3EF2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9" y="0"/>
            <a:ext cx="1221045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9F1330-22D0-4BAA-858C-FE3923D775B7}"/>
              </a:ext>
            </a:extLst>
          </p:cNvPr>
          <p:cNvSpPr txBox="1"/>
          <p:nvPr/>
        </p:nvSpPr>
        <p:spPr>
          <a:xfrm>
            <a:off x="431800" y="1870967"/>
            <a:ext cx="889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>
                <a:solidFill>
                  <a:schemeClr val="bg1"/>
                </a:solidFill>
              </a:rPr>
              <a:t>GRACIAS</a:t>
            </a:r>
            <a:endParaRPr lang="es-CO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24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6A6950-281B-4F00-BAEB-5589AAF2C088}"/>
              </a:ext>
            </a:extLst>
          </p:cNvPr>
          <p:cNvSpPr txBox="1"/>
          <p:nvPr/>
        </p:nvSpPr>
        <p:spPr>
          <a:xfrm>
            <a:off x="2184400" y="977900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¿QUE ES UNA CARTOGRAFIA SOCIAL 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917700" y="17399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es-ES" sz="3200" b="1" dirty="0"/>
          </a:p>
          <a:p>
            <a:pPr marL="0" indent="0" algn="just">
              <a:buNone/>
            </a:pPr>
            <a:r>
              <a:rPr lang="es-ES" sz="3200" dirty="0"/>
              <a:t>Es una estrategia participativa  que nos ayuda a identificar los activos en salud a partir del reconocimiento del territorio por parte de la comunidad. Además del empoderamiento individual y colectivo de quienes participan en ella.</a:t>
            </a:r>
          </a:p>
        </p:txBody>
      </p:sp>
    </p:spTree>
    <p:extLst>
      <p:ext uri="{BB962C8B-B14F-4D97-AF65-F5344CB8AC3E}">
        <p14:creationId xmlns:p14="http://schemas.microsoft.com/office/powerpoint/2010/main" val="41892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5983705" y="1944436"/>
            <a:ext cx="53741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/>
              <a:t>ACTIVIDAD # 01 </a:t>
            </a:r>
          </a:p>
          <a:p>
            <a:pPr marL="0" indent="0">
              <a:buNone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Desarrollo de la cartografía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Conformación de grupos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Entrega de Mapas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Convenciones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Socialización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6533C9-3086-40BB-9427-10ED6DE29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2" t="10604" r="45900" b="15625"/>
          <a:stretch/>
        </p:blipFill>
        <p:spPr>
          <a:xfrm>
            <a:off x="1809946" y="1569448"/>
            <a:ext cx="3813614" cy="4860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F2EB6C-12CA-4123-B8D3-3895C9A1A900}"/>
              </a:ext>
            </a:extLst>
          </p:cNvPr>
          <p:cNvSpPr txBox="1"/>
          <p:nvPr/>
        </p:nvSpPr>
        <p:spPr>
          <a:xfrm>
            <a:off x="2184400" y="977900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CARTOGRAFIA SOCIAL</a:t>
            </a:r>
          </a:p>
        </p:txBody>
      </p:sp>
    </p:spTree>
    <p:extLst>
      <p:ext uri="{BB962C8B-B14F-4D97-AF65-F5344CB8AC3E}">
        <p14:creationId xmlns:p14="http://schemas.microsoft.com/office/powerpoint/2010/main" val="46280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2310064" y="1998963"/>
            <a:ext cx="94969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254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Mencione y ubique en el mapa los principales problemas de salud de su comunidad.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254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254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Ubique los principales actores que favorecen o no la salud de su comunidad.</a:t>
            </a:r>
          </a:p>
          <a:p>
            <a:endParaRPr lang="es-ES" sz="2000" dirty="0"/>
          </a:p>
          <a:p>
            <a:r>
              <a:rPr lang="es-ES" sz="20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8BE8CC-ED23-41B5-8D86-7714C21A1C71}"/>
              </a:ext>
            </a:extLst>
          </p:cNvPr>
          <p:cNvSpPr txBox="1"/>
          <p:nvPr/>
        </p:nvSpPr>
        <p:spPr>
          <a:xfrm>
            <a:off x="338890" y="498881"/>
            <a:ext cx="706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Desarrollo de Preguntas claves </a:t>
            </a:r>
            <a:endParaRPr lang="es-CO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38BE8CC-ED23-41B5-8D86-7714C21A1C71}"/>
              </a:ext>
            </a:extLst>
          </p:cNvPr>
          <p:cNvSpPr txBox="1"/>
          <p:nvPr/>
        </p:nvSpPr>
        <p:spPr>
          <a:xfrm>
            <a:off x="-214564" y="568169"/>
            <a:ext cx="83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CONCERTACION DE CONVENCIONES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24EE00-B7A0-4697-883B-8537C9BD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31" y="1480368"/>
            <a:ext cx="3633537" cy="4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0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D95ECF3-28C4-4C5E-9C5A-4B5A4C0801E6}"/>
              </a:ext>
            </a:extLst>
          </p:cNvPr>
          <p:cNvSpPr txBox="1"/>
          <p:nvPr/>
        </p:nvSpPr>
        <p:spPr>
          <a:xfrm>
            <a:off x="2897606" y="2844225"/>
            <a:ext cx="785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PRESENTACION DE LOS RELATORES</a:t>
            </a:r>
          </a:p>
        </p:txBody>
      </p:sp>
    </p:spTree>
    <p:extLst>
      <p:ext uri="{BB962C8B-B14F-4D97-AF65-F5344CB8AC3E}">
        <p14:creationId xmlns:p14="http://schemas.microsoft.com/office/powerpoint/2010/main" val="116585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38BE8CC-ED23-41B5-8D86-7714C21A1C71}"/>
              </a:ext>
            </a:extLst>
          </p:cNvPr>
          <p:cNvSpPr txBox="1"/>
          <p:nvPr/>
        </p:nvSpPr>
        <p:spPr>
          <a:xfrm>
            <a:off x="2288004" y="2445095"/>
            <a:ext cx="8323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ELABORACIÓN </a:t>
            </a:r>
          </a:p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 PLAN DE ACCIÓN </a:t>
            </a:r>
          </a:p>
        </p:txBody>
      </p:sp>
    </p:spTree>
    <p:extLst>
      <p:ext uri="{BB962C8B-B14F-4D97-AF65-F5344CB8AC3E}">
        <p14:creationId xmlns:p14="http://schemas.microsoft.com/office/powerpoint/2010/main" val="206031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9AC7C3-5CC5-4C3D-91F1-C0BC3309C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" t="35377" r="26298" b="8955"/>
          <a:stretch/>
        </p:blipFill>
        <p:spPr>
          <a:xfrm>
            <a:off x="2072408" y="1186961"/>
            <a:ext cx="9393115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0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" id="{4128C20E-B1AA-4547-BB95-C29789FF2C24}" vid="{E8E03D74-5D70-4002-9FC1-B9B05D9F3F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 PURACE</Template>
  <TotalTime>473</TotalTime>
  <Words>118</Words>
  <Application>Microsoft Office PowerPoint</Application>
  <PresentationFormat>Panorámica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Gotham Black</vt:lpstr>
      <vt:lpstr>Omnes</vt:lpstr>
      <vt:lpstr>Omnes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Ana Doris</cp:lastModifiedBy>
  <cp:revision>4</cp:revision>
  <dcterms:created xsi:type="dcterms:W3CDTF">2023-06-08T15:15:01Z</dcterms:created>
  <dcterms:modified xsi:type="dcterms:W3CDTF">2023-06-08T23:35:25Z</dcterms:modified>
</cp:coreProperties>
</file>